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1" r:id="rId10"/>
    <p:sldId id="263" r:id="rId11"/>
    <p:sldId id="272" r:id="rId12"/>
    <p:sldId id="273" r:id="rId13"/>
    <p:sldId id="266" r:id="rId14"/>
    <p:sldId id="264" r:id="rId15"/>
    <p:sldId id="269" r:id="rId16"/>
    <p:sldId id="274" r:id="rId17"/>
    <p:sldId id="275" r:id="rId18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6C3F-D279-4E0F-9EED-7C6CA53C9247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64EA3-7AF6-4EEE-AE18-EDBAAD11FB6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8081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34F8-68FA-66EB-8FB1-2F53C2693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3A6F1-AA17-9706-F304-1FABF7398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BD5BB-8B04-6001-7011-C001317C9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E81D6-8353-8523-8BFB-7AFE95AF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E3845-4D72-7528-A1E5-13F98816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0752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1D0-D9B3-07F0-BE4D-3AF102D97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31484-F984-88FD-FF89-009C2CFC2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15E1E-4318-0F16-1B4B-110D390F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3ACE1-569C-9BBC-F18E-8F80D5CF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77F7-ECCB-25D6-1E47-14DB482C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89234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5EC2D2-1F7C-AD45-7B38-66F4FD276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E3BEF-230F-0866-1138-F1B100A78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5CE68-1EE1-C20E-D4CD-F44C948B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B6355-2E38-B48B-6DC6-0F95A9F2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8BE69-A399-42BB-4B0D-E32FDE2C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6927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2498-3A2A-EC97-5EB3-703E368A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DB592-F40A-CFD3-15EA-0CD5E93A8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535C-0250-E035-2726-22A327AF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75F7E-493F-1B1E-520C-976957CF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18F9C-0967-9A81-C087-8D4AEC18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5581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2183-5C43-2A13-9672-FA8311EC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0DC00-0A29-294F-9C81-49811F346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2887D-5CC1-8078-7B8A-56C6AF9D4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9AAF9-0F12-0101-6F4B-D8AEEC8DB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8CC89-A8AC-29BF-52F1-CF69A7A4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8428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E9C8-4987-F90D-81D7-C0FB3698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8EAE-A5D0-7954-80D7-1433AF33B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852D-51F5-EE7D-3383-0A938D9E4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3281B-32D6-B94A-DFA8-91033E8A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69A23-5100-D163-8AD6-5A4413A6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E2E66-7210-0BEF-235D-A65B30B7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2237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3F39-2335-82DF-0762-EF7C679D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47C29-D2AC-A695-B9A5-200FEFEEC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1B980-08F2-793F-C6AE-B5D454B67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31ABA2-31E0-ECFF-E5CF-5C3749EDC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29EC2-2DA1-5432-5EAD-AAEBEF340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E380F-194E-932C-D5C2-A91A7476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829E77-2208-241D-FB81-E38EDE59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6C3CF-05B6-4A82-EFE0-A0D5D842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66161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8018-9E58-CCFE-93F1-DA3AEF24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31CF4-BF9C-F304-7CAC-388015D1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B9336-A5DC-D56D-496C-50C71649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84E29-036D-C597-81D3-5817549D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55232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10DB09-B90D-7641-EC93-0FDF4B9D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61552-F63D-8E66-4054-FC5D6D07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8D0E1-35D2-1A01-6EA1-071516D3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0031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D906-4408-3E39-652E-A67671B8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3A17-3855-659C-39F8-573C6C29B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0EDC9-9525-6723-A59D-D272239EE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8B53E-B2BE-20B7-EC88-3893BE65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09250-0BC5-78B9-FB98-CC8018F2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97A5A-E5C3-5D39-4264-9D88C25D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9275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CC7C-C5AD-F5C6-4B39-D1BF57571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71FA9C-E9EF-EBBA-1D0B-192122C93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251A2-26C1-407C-808B-87C42C8F0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F721C-682B-4D0E-0ECB-C601BE2B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B7ABF-E85A-053C-14C9-611AC976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A698F-AE66-3068-DB2E-F051764E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470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3B626-E01E-B389-D488-EA130316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77F5C-D4BF-8481-670A-F37DA5440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FA67F-E70B-C278-3C7F-2F4305436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E228-57F2-4F55-876A-A2880B267CF6}" type="datetimeFigureOut">
              <a:rPr lang="en-NG" smtClean="0"/>
              <a:t>26/08/2024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4314F-4A81-7202-97D9-5833DC8AB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9FEF-E39E-4742-009D-99C1A2EC9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81550-454C-42A3-924D-1833416CE43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3912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D56DD9-24D5-A9A2-48B8-9502A3F7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B2FA-D897-A242-C818-52616ED4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3723"/>
            <a:ext cx="10515600" cy="1325563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50800" dist="76200" algn="l" rotWithShape="0">
                    <a:prstClr val="black">
                      <a:alpha val="45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Comparative Analysis of</a:t>
            </a:r>
            <a:br>
              <a:rPr lang="en-US" sz="4800" b="1" dirty="0">
                <a:solidFill>
                  <a:srgbClr val="C00000"/>
                </a:solidFill>
                <a:effectLst>
                  <a:outerShdw blurRad="50800" dist="76200" algn="l" rotWithShape="0">
                    <a:prstClr val="black">
                      <a:alpha val="45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800" b="1" dirty="0">
                <a:solidFill>
                  <a:srgbClr val="C00000"/>
                </a:solidFill>
                <a:effectLst>
                  <a:outerShdw blurRad="50800" dist="76200" algn="l" rotWithShape="0">
                    <a:prstClr val="black">
                      <a:alpha val="45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Relational and Non-Relational Databases</a:t>
            </a:r>
            <a:endParaRPr lang="en-NG" sz="4800" b="1" dirty="0">
              <a:solidFill>
                <a:srgbClr val="C00000"/>
              </a:solidFill>
              <a:effectLst>
                <a:outerShdw blurRad="50800" dist="76200" algn="l" rotWithShape="0">
                  <a:prstClr val="black">
                    <a:alpha val="45000"/>
                  </a:prst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94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DC7C1-D078-D228-8E88-CAF0901F4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8FEDF-0594-5127-CBB2-342A11C9E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" r="13094"/>
          <a:stretch/>
        </p:blipFill>
        <p:spPr>
          <a:xfrm>
            <a:off x="272143" y="2268"/>
            <a:ext cx="9448800" cy="6858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E1BB5D-A9C1-74FD-C7A1-7DBE2713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750" y="1438275"/>
            <a:ext cx="5683250" cy="491966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dirty="0">
                <a:effectLst>
                  <a:innerShdw blurRad="114300">
                    <a:prstClr val="black"/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Non-relational databases offer high scalability, flexibility in data modeling, and the ability to handle large volumes of unstructured data.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>
                <a:effectLst>
                  <a:innerShdw blurRad="114300">
                    <a:prstClr val="black"/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These benefits cater to modern  applications needing rapid growth and adaptability.</a:t>
            </a:r>
            <a:endParaRPr lang="en-NG" dirty="0">
              <a:effectLst>
                <a:innerShdw blurRad="114300">
                  <a:prstClr val="black"/>
                </a:inn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31F-8737-F2E0-FADA-D7A27CA7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757" y="760072"/>
            <a:ext cx="602524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64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Advantages of Non-Relational</a:t>
            </a:r>
            <a:br>
              <a:rPr lang="en-US" sz="36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64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64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br>
              <a:rPr lang="en-US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NG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0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86" y="169408"/>
            <a:ext cx="5756996" cy="1325563"/>
          </a:xfr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Pros and Cons of Non – Relational database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EDBBC7-7FB6-EE7E-5241-150D222EB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95"/>
          <a:stretch/>
        </p:blipFill>
        <p:spPr>
          <a:xfrm>
            <a:off x="101599" y="1494971"/>
            <a:ext cx="12006072" cy="4660169"/>
          </a:xfr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41722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502" y="706436"/>
            <a:ext cx="5756996" cy="1325563"/>
          </a:xfr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What to consider when choosing a database type for your product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DE3608-355F-2B36-6AC5-6BDC42809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15" b="12647"/>
          <a:stretch/>
        </p:blipFill>
        <p:spPr>
          <a:xfrm>
            <a:off x="754743" y="1770742"/>
            <a:ext cx="11219543" cy="4234273"/>
          </a:xfrm>
        </p:spPr>
      </p:pic>
    </p:spTree>
    <p:extLst>
      <p:ext uri="{BB962C8B-B14F-4D97-AF65-F5344CB8AC3E}">
        <p14:creationId xmlns:p14="http://schemas.microsoft.com/office/powerpoint/2010/main" val="80517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B98D21-91F0-2DFF-BC09-FEE761D1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57357-F9F3-A611-9CF4-1A19C681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6" y="365125"/>
            <a:ext cx="9263743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Relational DB  vs Non Relational DB</a:t>
            </a:r>
            <a:endParaRPr lang="en-NG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72E37D-657C-4984-6F94-5A9FDF3C2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58"/>
          <a:stretch/>
        </p:blipFill>
        <p:spPr>
          <a:xfrm>
            <a:off x="101601" y="1001485"/>
            <a:ext cx="12046858" cy="5747658"/>
          </a:xfrm>
        </p:spPr>
      </p:pic>
    </p:spTree>
    <p:extLst>
      <p:ext uri="{BB962C8B-B14F-4D97-AF65-F5344CB8AC3E}">
        <p14:creationId xmlns:p14="http://schemas.microsoft.com/office/powerpoint/2010/main" val="216887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086" y="377372"/>
            <a:ext cx="5756996" cy="595085"/>
          </a:xfrm>
        </p:spPr>
        <p:txBody>
          <a:bodyPr>
            <a:normAutofit fontScale="90000"/>
          </a:bodyPr>
          <a:lstStyle/>
          <a:p>
            <a:b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Relational data base Structure 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B00C53-EC65-A2C7-C235-83E6F81FF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3" b="1788"/>
          <a:stretch/>
        </p:blipFill>
        <p:spPr>
          <a:xfrm>
            <a:off x="101600" y="1349829"/>
            <a:ext cx="11988800" cy="5338763"/>
          </a:xfrm>
        </p:spPr>
      </p:pic>
    </p:spTree>
    <p:extLst>
      <p:ext uri="{BB962C8B-B14F-4D97-AF65-F5344CB8AC3E}">
        <p14:creationId xmlns:p14="http://schemas.microsoft.com/office/powerpoint/2010/main" val="68178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171" y="-241753"/>
            <a:ext cx="5756996" cy="1011011"/>
          </a:xfrm>
        </p:spPr>
        <p:txBody>
          <a:bodyPr>
            <a:noAutofit/>
          </a:bodyPr>
          <a:lstStyle/>
          <a:p>
            <a:pPr algn="ctr"/>
            <a:br>
              <a:rPr lang="en-US" sz="48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8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NoSQL Database</a:t>
            </a:r>
            <a:endParaRPr lang="en-NG" sz="48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3869408A-1DD5-184B-88C7-821BEBBE4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8" t="13501" b="2071"/>
          <a:stretch/>
        </p:blipFill>
        <p:spPr>
          <a:xfrm>
            <a:off x="1248229" y="1349828"/>
            <a:ext cx="9888548" cy="5338763"/>
          </a:xfr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2191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992" y="198531"/>
            <a:ext cx="5756996" cy="1325563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Business Use Cases for Relational and Non-Relational Databases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228B24-59BC-9D66-B498-96F33FBB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2" t="11227" r="5723" b="5440"/>
          <a:stretch/>
        </p:blipFill>
        <p:spPr>
          <a:xfrm>
            <a:off x="1651376" y="1387614"/>
            <a:ext cx="8843750" cy="4681179"/>
          </a:xfrm>
        </p:spPr>
      </p:pic>
    </p:spTree>
    <p:extLst>
      <p:ext uri="{BB962C8B-B14F-4D97-AF65-F5344CB8AC3E}">
        <p14:creationId xmlns:p14="http://schemas.microsoft.com/office/powerpoint/2010/main" val="2337878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502" y="222823"/>
            <a:ext cx="5756996" cy="92176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E84E7-2660-F545-ECC5-EFE9935528A8}"/>
              </a:ext>
            </a:extLst>
          </p:cNvPr>
          <p:cNvSpPr txBox="1"/>
          <p:nvPr/>
        </p:nvSpPr>
        <p:spPr>
          <a:xfrm>
            <a:off x="1241946" y="1119499"/>
            <a:ext cx="98673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Date, C. J. (2004). "An Introduction to Database Systems." 8th Edition. Addison-Wesley.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Stonebraker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M., &amp;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Çetintemel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U. (2005). "One Size Fits All: An Idea Whose Time Has Come and Gone." In Proceedings of the 21st International Conference on Data Engineering.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MongoDB Documentation. (n.d.). "What is NoSQL?" Retrieved from MongoDB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Elmasri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R., &amp; Navathe, S. B. (2015). "Fundamentals of Database Systems." 7th Edition. Pearson.</a:t>
            </a:r>
            <a:endParaRPr lang="en-NG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9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CCE4CA-28E0-F4D1-F263-5159D93AB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060747-B7A5-BD14-B2FA-F18C4C497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571" y="957941"/>
            <a:ext cx="6966858" cy="967694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NG" sz="6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A9182-7576-CEE7-487A-2B2F9E091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37695"/>
            <a:ext cx="9144000" cy="16557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presentation provides a comparative analysis of relational and non-relational databases. We will explore</a:t>
            </a:r>
            <a:br>
              <a:rPr lang="en-US" sz="3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their characteristics, use cases, and advantages to understand their applications in modern data</a:t>
            </a:r>
            <a:br>
              <a:rPr lang="en-US" sz="3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endParaRPr lang="en-NG" sz="3000" dirty="0">
              <a:solidFill>
                <a:schemeClr val="bg1">
                  <a:lumMod val="50000"/>
                </a:schemeClr>
              </a:solidFill>
              <a:effectLst>
                <a:outerShdw blurRad="50800" dist="38100" algn="l" rotWithShape="0">
                  <a:prstClr val="black"/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42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3550A7-A26B-5C25-F2DD-7DA4D3B19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8BD78-DB7F-ADF0-D8FE-EB8B8245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109" y="1019331"/>
            <a:ext cx="7608786" cy="1325563"/>
          </a:xfrm>
        </p:spPr>
        <p:txBody>
          <a:bodyPr>
            <a:normAutofit/>
          </a:bodyPr>
          <a:lstStyle/>
          <a:p>
            <a:r>
              <a:rPr lang="en-NG" sz="4000" b="1" dirty="0">
                <a:solidFill>
                  <a:srgbClr val="C00000"/>
                </a:solidFill>
                <a:effectLst>
                  <a:outerShdw blurRad="50800" dist="50800" algn="l" rotWithShape="0">
                    <a:prstClr val="black">
                      <a:alpha val="48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Relational Databases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9B048-443B-F13D-1E58-A77526B05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286" y="2344894"/>
            <a:ext cx="6835128" cy="288667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Relational Databases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Relational databases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are structured to store data in tables with </a:t>
            </a:r>
            <a:r>
              <a:rPr lang="en-US" sz="1800" b="1" dirty="0">
                <a:effectLst>
                  <a:outerShdw blurRad="50800" dist="63500" algn="l" rotWithShape="0">
                    <a:schemeClr val="bg1">
                      <a:alpha val="45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predefined </a:t>
            </a:r>
            <a:r>
              <a:rPr lang="en-US" sz="1800" b="1" dirty="0">
                <a:effectLst>
                  <a:outerShdw blurRad="50800" dist="50800" algn="l" rotWithShape="0">
                    <a:schemeClr val="bg1">
                      <a:alpha val="55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schemas. </a:t>
            </a:r>
            <a:endParaRPr lang="en-US" sz="1800" b="1" dirty="0">
              <a:effectLst>
                <a:outerShdw blurRad="50800" dist="63500" algn="l" rotWithShape="0">
                  <a:schemeClr val="bg1">
                    <a:alpha val="45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>
                <a:effectLst>
                  <a:outerShdw blurRad="50800" dist="50800" algn="l" rotWithShape="0">
                    <a:schemeClr val="bg1">
                      <a:alpha val="55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They uti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lize SQL for querying and ensure data integrity </a:t>
            </a:r>
            <a:r>
              <a:rPr lang="en-US" sz="1800" b="1" dirty="0">
                <a:effectLst>
                  <a:outerShdw blurRad="50800" dist="50800" dir="2700000" algn="tl" rotWithShape="0">
                    <a:schemeClr val="bg1">
                      <a:alpha val="59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through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ACID properties, making them suitable for complex transactions.</a:t>
            </a:r>
            <a:endParaRPr lang="en-NG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95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5AFEA-40FF-71F2-3795-8AE2AC762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A0D0D-A5C9-D4D8-0E7F-1DE5A0F7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6" y="888659"/>
            <a:ext cx="8273142" cy="791709"/>
          </a:xfrm>
        </p:spPr>
        <p:txBody>
          <a:bodyPr>
            <a:noAutofit/>
          </a:bodyPr>
          <a:lstStyle/>
          <a:p>
            <a:pPr marL="0" indent="0"/>
            <a:r>
              <a:rPr lang="en-US" sz="32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57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Non-Relational Databases Overvi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ew</a:t>
            </a:r>
            <a:br>
              <a:rPr lang="en-US" sz="32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57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NG" sz="32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57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CFAA7-A072-F618-80B3-A59D2001B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9" y="1593398"/>
            <a:ext cx="6995886" cy="398008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Non-relational databases, often called NoSQL, are designed for flexibility and scalability.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They can store data in various formats such as documents, key-value pairs, or graphs, allowing for dynamic data </a:t>
            </a:r>
            <a:endParaRPr lang="en-NG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4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6FF45-4DEE-ACCB-D1CB-335CC5045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06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F00E8-A925-3538-D47D-BDD1977C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42" y="614951"/>
            <a:ext cx="6433457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Characteristics</a:t>
            </a:r>
            <a:br>
              <a:rPr lang="en-US" dirty="0"/>
            </a:br>
            <a:endParaRPr lang="en-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99218-401A-8CF0-FC16-EC557A9C90BB}"/>
              </a:ext>
            </a:extLst>
          </p:cNvPr>
          <p:cNvSpPr txBox="1"/>
          <p:nvPr/>
        </p:nvSpPr>
        <p:spPr>
          <a:xfrm>
            <a:off x="696686" y="1985008"/>
            <a:ext cx="6551384" cy="2343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Relational databases emphasize structured data and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relationships, while non-relational databases focus on flexibility and scalability.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Understanding these characteristics helps in selecting the right database for specific needs.</a:t>
            </a:r>
            <a:endParaRPr lang="en-NG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48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E127C-E615-E454-58F8-2ABD9FAC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88900" dir="5400000" algn="ctr" rotWithShape="0">
              <a:schemeClr val="tx1">
                <a:lumMod val="95000"/>
                <a:lumOff val="5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D9979-18C7-05D1-4ABA-FECB975A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657" y="1044121"/>
            <a:ext cx="7112000" cy="7794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effectLst>
                  <a:outerShdw blurRad="50800" dist="38100" algn="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Use Cases for Relational Databases</a:t>
            </a:r>
            <a:endParaRPr lang="en-NG" sz="3200" b="1" dirty="0">
              <a:solidFill>
                <a:srgbClr val="C00000"/>
              </a:solidFill>
              <a:effectLst>
                <a:outerShdw blurRad="50800" dist="38100" algn="l" rotWithShape="0">
                  <a:schemeClr val="tx1">
                    <a:lumMod val="95000"/>
                    <a:lumOff val="5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DC4C70-4BE4-3096-15FE-B12709D13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571" y="1978025"/>
            <a:ext cx="5776685" cy="3421289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Relational databases are ideal for applications requiring </a:t>
            </a:r>
            <a:r>
              <a:rPr lang="en-US" b="1" dirty="0"/>
              <a:t>transactional integrity</a:t>
            </a:r>
            <a:r>
              <a:rPr lang="en-US" dirty="0"/>
              <a:t>, such as </a:t>
            </a:r>
            <a:r>
              <a:rPr lang="en-US" b="1" dirty="0"/>
              <a:t>banking systems </a:t>
            </a:r>
            <a:r>
              <a:rPr lang="en-US" dirty="0"/>
              <a:t>and </a:t>
            </a:r>
            <a:r>
              <a:rPr lang="en-US" b="1" dirty="0"/>
              <a:t>enterprise resource planning (ERP)</a:t>
            </a:r>
            <a:r>
              <a:rPr lang="en-US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They excel in scenarios where data relationships are crucial.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92895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27AC66-E235-EC7F-48A6-E82B49230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22A14-077E-A3DB-C3AC-9D0C77FE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6" y="469899"/>
            <a:ext cx="7460343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Use Cases for Non-Relational Databases</a:t>
            </a:r>
            <a:endParaRPr lang="en-NG" sz="32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A27842-80A5-9FD8-CD6D-C47A3344A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14" y="2046513"/>
            <a:ext cx="6752771" cy="41304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Non-relational databases are well-suited for </a:t>
            </a:r>
            <a:r>
              <a:rPr lang="en-US" b="1" dirty="0"/>
              <a:t>big data </a:t>
            </a:r>
            <a:r>
              <a:rPr lang="en-US" dirty="0"/>
              <a:t>applications, </a:t>
            </a:r>
            <a:r>
              <a:rPr lang="en-US" b="1" dirty="0"/>
              <a:t>real-time analytics</a:t>
            </a:r>
            <a:r>
              <a:rPr lang="en-US" dirty="0"/>
              <a:t>, and </a:t>
            </a:r>
            <a:r>
              <a:rPr lang="en-US" b="1" dirty="0"/>
              <a:t>content management systems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Their ability to handle diverse data types makes them popular in web and mobile applications.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25239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2B2A05-5AF2-3C0F-92D4-7116D5136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81320-623E-B80A-2BA7-7845C198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2" y="481806"/>
            <a:ext cx="7235370" cy="1325563"/>
          </a:xfrm>
        </p:spPr>
        <p:txBody>
          <a:bodyPr>
            <a:normAutofit/>
          </a:bodyPr>
          <a:lstStyle/>
          <a:p>
            <a:pPr algn="ctr"/>
            <a:r>
              <a:rPr lang="en-NG" sz="4000" b="1" dirty="0">
                <a:solidFill>
                  <a:srgbClr val="C00000"/>
                </a:solidFill>
                <a:effectLst>
                  <a:outerShdw blurRad="50800" dist="38100" algn="l" rotWithShape="0">
                    <a:schemeClr val="tx1">
                      <a:alpha val="59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Advantages of Relational</a:t>
            </a:r>
            <a:br>
              <a:rPr lang="en-NG" sz="4000" b="1" dirty="0">
                <a:solidFill>
                  <a:srgbClr val="C00000"/>
                </a:solidFill>
                <a:effectLst>
                  <a:outerShdw blurRad="50800" dist="38100" algn="l" rotWithShape="0">
                    <a:schemeClr val="tx1">
                      <a:alpha val="59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NG" sz="4000" b="1" dirty="0">
                <a:solidFill>
                  <a:srgbClr val="C00000"/>
                </a:solidFill>
                <a:effectLst>
                  <a:outerShdw blurRad="50800" dist="38100" algn="l" rotWithShape="0">
                    <a:schemeClr val="tx1">
                      <a:alpha val="59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94D4B7-E2CE-B08B-434C-BA8D308E6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86" y="1829481"/>
            <a:ext cx="6799942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 main advantages of relational databases include data integrity, structured querying with SQL, and robust transaction support.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These features are essential for applications that require precise data management.</a:t>
            </a:r>
            <a:endParaRPr lang="en-NG" sz="26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2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F9D1-8B1A-8779-4BF1-62E75419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AA26-98C2-7EF6-90B4-0C232F8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86" y="169408"/>
            <a:ext cx="5756996" cy="1325563"/>
          </a:xfr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Pros and Cons of Relational Databases </a:t>
            </a:r>
            <a:endParaRPr lang="en-NG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5A38F1-43FB-703D-0DD0-D40A9177E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32"/>
          <a:stretch/>
        </p:blipFill>
        <p:spPr>
          <a:xfrm>
            <a:off x="106777" y="1494971"/>
            <a:ext cx="11998139" cy="5280705"/>
          </a:xfrm>
        </p:spPr>
      </p:pic>
    </p:spTree>
    <p:extLst>
      <p:ext uri="{BB962C8B-B14F-4D97-AF65-F5344CB8AC3E}">
        <p14:creationId xmlns:p14="http://schemas.microsoft.com/office/powerpoint/2010/main" val="3403534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455</Words>
  <Application>Microsoft Office PowerPoint</Application>
  <PresentationFormat>Widescreen</PresentationFormat>
  <Paragraphs>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Semibold</vt:lpstr>
      <vt:lpstr>Office Theme</vt:lpstr>
      <vt:lpstr>Comparative Analysis of Relational and Non-Relational Databases</vt:lpstr>
      <vt:lpstr>Introduction</vt:lpstr>
      <vt:lpstr>Relational Databases Overview</vt:lpstr>
      <vt:lpstr>Non-Relational Databases Overview </vt:lpstr>
      <vt:lpstr>Key Characteristics </vt:lpstr>
      <vt:lpstr>  Use Cases for Relational Databases</vt:lpstr>
      <vt:lpstr>Use Cases for Non-Relational Databases</vt:lpstr>
      <vt:lpstr>Advantages of Relational Databases</vt:lpstr>
      <vt:lpstr>Pros and Cons of Relational Databases </vt:lpstr>
      <vt:lpstr>Advantages of Non-Relational Databases </vt:lpstr>
      <vt:lpstr>Pros and Cons of Non – Relational database</vt:lpstr>
      <vt:lpstr>What to consider when choosing a database type for your product</vt:lpstr>
      <vt:lpstr>Relational DB  vs Non Relational DB</vt:lpstr>
      <vt:lpstr> Relational data base Structure </vt:lpstr>
      <vt:lpstr> NoSQL Database</vt:lpstr>
      <vt:lpstr>Business Use Cases for Relational and Non-Relational Databases</vt:lpstr>
      <vt:lpstr>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Serenicity World</dc:creator>
  <cp:lastModifiedBy>Serenicity World</cp:lastModifiedBy>
  <cp:revision>7</cp:revision>
  <dcterms:created xsi:type="dcterms:W3CDTF">2024-08-22T13:59:16Z</dcterms:created>
  <dcterms:modified xsi:type="dcterms:W3CDTF">2024-08-26T15:56:46Z</dcterms:modified>
</cp:coreProperties>
</file>